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93" r:id="rId3"/>
    <p:sldId id="279" r:id="rId4"/>
    <p:sldId id="282" r:id="rId5"/>
    <p:sldId id="277" r:id="rId6"/>
    <p:sldId id="28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901C"/>
    <a:srgbClr val="6A7F1B"/>
    <a:srgbClr val="C0C0C0"/>
    <a:srgbClr val="DEFF81"/>
    <a:srgbClr val="C8FF2D"/>
    <a:srgbClr val="82B000"/>
    <a:srgbClr val="608200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ACDCE-AE3F-A643-9EF5-12F95C1BA51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21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41700-2CF2-1342-9365-46C14B8A646E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837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2D478-63DD-B841-AD7F-B723A5B137D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65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5AD60-4C60-D946-9CF2-48CA001C4D2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46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16CE6-F2B2-BA40-84A9-C2606AB72A2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5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11F6-F433-284F-9F10-4D20202D3379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93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1468B-2642-254C-B98D-E9F57EA26E0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32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AD23C-53D5-2344-BCB2-9A4CBDA3CC3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40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4DA06-82DE-1443-8247-7790EEC91C1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54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F3B73-6C23-174E-A81D-6781A6C32B2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65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D1C8-CF96-924D-A364-572B5E04A5A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51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EA4452AB-3369-C244-8291-C6F29F13EB9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68313" y="4349750"/>
            <a:ext cx="60563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rgbClr val="8D901C"/>
                </a:solidFill>
                <a:latin typeface="Felix Titling" panose="04060505060202020A04" pitchFamily="82" charset="0"/>
                <a:cs typeface="Helvetica"/>
              </a:rPr>
              <a:t>INSTITUTO MIGUEL LEÓN PRADO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07704" y="1635859"/>
            <a:ext cx="7488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Felix Titling" pitchFamily="82" charset="0"/>
              </a:rPr>
              <a:t>EN EL AÑO DE LA MISERICORDIA CONOCER AMAR Y SERVIR</a:t>
            </a:r>
            <a:endParaRPr lang="es-CL" dirty="0"/>
          </a:p>
        </p:txBody>
      </p:sp>
      <p:pic>
        <p:nvPicPr>
          <p:cNvPr id="3" name="Imagen 2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36912"/>
            <a:ext cx="1944624" cy="3322320"/>
          </a:xfrm>
          <a:prstGeom prst="rect">
            <a:avLst/>
          </a:prstGeom>
        </p:spPr>
      </p:pic>
      <p:pic>
        <p:nvPicPr>
          <p:cNvPr id="5" name="Imagen 4" descr="Sin títu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1304544" cy="1261872"/>
          </a:xfrm>
          <a:prstGeom prst="rect">
            <a:avLst/>
          </a:prstGeom>
        </p:spPr>
      </p:pic>
      <p:pic>
        <p:nvPicPr>
          <p:cNvPr id="6" name="Imagen 5" descr="Sin títul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40" y="641156"/>
            <a:ext cx="6559296" cy="10485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27088" y="549275"/>
            <a:ext cx="21224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400" b="1" dirty="0">
                <a:solidFill>
                  <a:schemeClr val="bg1"/>
                </a:solidFill>
                <a:latin typeface="Helvetica"/>
                <a:cs typeface="Helvetica"/>
              </a:rPr>
              <a:t>PARTICIPAN: </a:t>
            </a:r>
          </a:p>
        </p:txBody>
      </p:sp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827088" y="2492375"/>
            <a:ext cx="7705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sz="2000" b="1" dirty="0">
                <a:solidFill>
                  <a:schemeClr val="bg1"/>
                </a:solidFill>
                <a:latin typeface="Helvetica" charset="0"/>
                <a:cs typeface="Helvetica" charset="0"/>
              </a:rPr>
              <a:t>JEFES DE EQUIPO O CAPATACES:</a:t>
            </a:r>
            <a:r>
              <a:rPr lang="es-MX" sz="2000" dirty="0">
                <a:solidFill>
                  <a:schemeClr val="bg1"/>
                </a:solidFill>
                <a:latin typeface="Helvetica" charset="0"/>
                <a:cs typeface="Helvetica" charset="0"/>
              </a:rPr>
              <a:t> ALUMNOS QUE  LIDERAN LAS EXPERIENCIAS GRUPALES, TANTO EN EL DISEÑO COMO EJECUCIÓN DE LAS TAREAS DE </a:t>
            </a:r>
            <a:r>
              <a:rPr lang="es-MX" sz="2000" dirty="0" smtClean="0">
                <a:solidFill>
                  <a:schemeClr val="bg1"/>
                </a:solidFill>
                <a:latin typeface="Helvetica" charset="0"/>
                <a:cs typeface="Helvetica" charset="0"/>
              </a:rPr>
              <a:t>LAS BRIGADAS.</a:t>
            </a:r>
            <a:endParaRPr lang="es-MX" sz="2000" dirty="0">
              <a:solidFill>
                <a:schemeClr val="bg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827088" y="3789363"/>
            <a:ext cx="77057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sz="2000" b="1">
                <a:solidFill>
                  <a:schemeClr val="bg1"/>
                </a:solidFill>
                <a:latin typeface="Helvetica" charset="0"/>
                <a:cs typeface="Helvetica" charset="0"/>
              </a:rPr>
              <a:t>PADRES Y/O APODERADOS: </a:t>
            </a:r>
            <a:r>
              <a:rPr lang="es-MX" sz="2000">
                <a:solidFill>
                  <a:schemeClr val="bg1"/>
                </a:solidFill>
                <a:latin typeface="Helvetica" charset="0"/>
                <a:cs typeface="Helvetica" charset="0"/>
              </a:rPr>
              <a:t>CON SU ACEPTACIÓN Y SUGERENCIAS. CON CONTACTOS Y APOYO ECONÓMICO A TRAVÉS DEL C. DE P.P.A.A. QUE PERMITIRÁ LA EJECUCIÓN DEL PROYECTO.</a:t>
            </a: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827088" y="5365750"/>
            <a:ext cx="7705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sz="2000" b="1">
                <a:solidFill>
                  <a:schemeClr val="bg1"/>
                </a:solidFill>
                <a:latin typeface="Helvetica" charset="0"/>
                <a:cs typeface="Helvetica" charset="0"/>
              </a:rPr>
              <a:t>ALUMNOS</a:t>
            </a:r>
            <a:r>
              <a:rPr lang="es-MX" sz="2000">
                <a:solidFill>
                  <a:schemeClr val="bg1"/>
                </a:solidFill>
                <a:latin typeface="Helvetica" charset="0"/>
                <a:cs typeface="Helvetica" charset="0"/>
              </a:rPr>
              <a:t>: PROTAGONISTAS PRINCIPALES  QUE COMPROMETEN SU PARTICIPACIÓN EN TODO EL PROCESO HASTA LA CULMINACIÓN.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827088" y="1300163"/>
            <a:ext cx="77057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sz="2000" b="1" dirty="0">
                <a:solidFill>
                  <a:schemeClr val="bg1"/>
                </a:solidFill>
                <a:latin typeface="Helvetica" charset="0"/>
                <a:cs typeface="Helvetica" charset="0"/>
              </a:rPr>
              <a:t>COORDINADORES:</a:t>
            </a:r>
            <a:r>
              <a:rPr lang="es-MX" sz="2000" dirty="0">
                <a:solidFill>
                  <a:schemeClr val="bg1"/>
                </a:solidFill>
                <a:latin typeface="Helvetica" charset="0"/>
                <a:cs typeface="Helvetica" charset="0"/>
              </a:rPr>
              <a:t>  </a:t>
            </a:r>
          </a:p>
          <a:p>
            <a:pPr algn="just"/>
            <a:r>
              <a:rPr lang="es-MX" sz="2000" dirty="0">
                <a:solidFill>
                  <a:schemeClr val="bg1"/>
                </a:solidFill>
                <a:latin typeface="Helvetica" charset="0"/>
                <a:cs typeface="Helvetica" charset="0"/>
              </a:rPr>
              <a:t>PROFESORES QUE ACOMPAÑARÁN LA TAREA DE CADA </a:t>
            </a:r>
            <a:r>
              <a:rPr lang="es-MX" sz="2000" dirty="0" smtClean="0">
                <a:solidFill>
                  <a:schemeClr val="bg1"/>
                </a:solidFill>
                <a:latin typeface="Helvetica" charset="0"/>
                <a:cs typeface="Helvetica" charset="0"/>
              </a:rPr>
              <a:t>BRIGADA.</a:t>
            </a:r>
            <a:endParaRPr lang="es-MX" sz="2000" dirty="0">
              <a:solidFill>
                <a:schemeClr val="bg1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4000">
        <p14:shred/>
      </p:transition>
    </mc:Choice>
    <mc:Fallback xmlns="">
      <p:transition xmlns:p14="http://schemas.microsoft.com/office/powerpoint/2010/main" spd="slow" advClick="0" advTm="1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/>
      <p:bldP spid="23556" grpId="0"/>
      <p:bldP spid="235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137787" y="5013176"/>
            <a:ext cx="69135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2000" b="1" dirty="0">
                <a:solidFill>
                  <a:schemeClr val="bg1"/>
                </a:solidFill>
                <a:latin typeface="Helvetica"/>
                <a:cs typeface="Helvetica"/>
              </a:rPr>
              <a:t>SE INCORPORAN  A  ESTA ACCIÓN </a:t>
            </a:r>
            <a:r>
              <a:rPr lang="es-E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EN PROPIEDAD LA DIRECCION DE BASICA, ALUMNOS Y PROFESORES </a:t>
            </a:r>
            <a:r>
              <a:rPr lang="es-ES" sz="2000" b="1" dirty="0">
                <a:solidFill>
                  <a:schemeClr val="bg1"/>
                </a:solidFill>
                <a:latin typeface="Helvetica"/>
                <a:cs typeface="Helvetica"/>
              </a:rPr>
              <a:t>DESDE PRE  KINDER A </a:t>
            </a:r>
            <a:r>
              <a:rPr lang="es-E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6º.</a:t>
            </a:r>
            <a:endParaRPr lang="es-ES" sz="2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915816" y="549275"/>
            <a:ext cx="5185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EN EL AÑO </a:t>
            </a:r>
            <a:r>
              <a:rPr lang="es-ES" b="1" dirty="0" smtClean="0">
                <a:solidFill>
                  <a:schemeClr val="bg1"/>
                </a:solidFill>
                <a:latin typeface="Helvetica"/>
                <a:cs typeface="Helvetica"/>
              </a:rPr>
              <a:t>DE LA MISERICORDIA,</a:t>
            </a:r>
            <a:endParaRPr lang="es-E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4140200" y="981075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POR </a:t>
            </a:r>
            <a:r>
              <a:rPr lang="es-ES" b="1" dirty="0" smtClean="0">
                <a:solidFill>
                  <a:schemeClr val="bg1"/>
                </a:solidFill>
                <a:latin typeface="Helvetica"/>
                <a:cs typeface="Helvetica"/>
              </a:rPr>
              <a:t>QUINTA </a:t>
            </a: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VEZ . . .</a:t>
            </a:r>
          </a:p>
        </p:txBody>
      </p:sp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4"/>
            <a:ext cx="2426208" cy="2883408"/>
          </a:xfrm>
          <a:prstGeom prst="rect">
            <a:avLst/>
          </a:prstGeom>
        </p:spPr>
      </p:pic>
      <p:pic>
        <p:nvPicPr>
          <p:cNvPr id="3" name="Imagen 2" descr="Sin títul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44824"/>
            <a:ext cx="3870960" cy="29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462528" cy="3535680"/>
          </a:xfrm>
          <a:prstGeom prst="rect">
            <a:avLst/>
          </a:prstGeom>
        </p:spPr>
      </p:pic>
      <p:pic>
        <p:nvPicPr>
          <p:cNvPr id="3" name="Imagen 2" descr="Sin títul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1414272" cy="3535680"/>
          </a:xfrm>
          <a:prstGeom prst="rect">
            <a:avLst/>
          </a:prstGeom>
        </p:spPr>
      </p:pic>
      <p:pic>
        <p:nvPicPr>
          <p:cNvPr id="4" name="Imagen 3" descr="Sin título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84784"/>
            <a:ext cx="1280160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55576" y="2996952"/>
            <a:ext cx="7632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Y POR </a:t>
            </a:r>
            <a:r>
              <a:rPr lang="es-ES" b="1" dirty="0" smtClean="0">
                <a:solidFill>
                  <a:schemeClr val="bg1"/>
                </a:solidFill>
                <a:latin typeface="Helvetica"/>
                <a:cs typeface="Helvetica"/>
              </a:rPr>
              <a:t>OCTAVO </a:t>
            </a: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AÑO PARTICIPAN EN LA ACCIÓN LOS SÉPTIMOS Y OCTAVOS AÑOS BÁSICOS</a:t>
            </a:r>
          </a:p>
        </p:txBody>
      </p:sp>
    </p:spTree>
    <p:extLst>
      <p:ext uri="{BB962C8B-B14F-4D97-AF65-F5344CB8AC3E}">
        <p14:creationId xmlns:p14="http://schemas.microsoft.com/office/powerpoint/2010/main" val="1000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75656" y="1988840"/>
            <a:ext cx="62646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 smtClean="0">
                <a:solidFill>
                  <a:schemeClr val="bg1"/>
                </a:solidFill>
              </a:rPr>
              <a:t>TODO EL COLEGIO </a:t>
            </a:r>
          </a:p>
          <a:p>
            <a:pPr algn="ctr"/>
            <a:r>
              <a:rPr lang="es-CL" sz="4000" dirty="0" smtClean="0">
                <a:solidFill>
                  <a:schemeClr val="bg1"/>
                </a:solidFill>
              </a:rPr>
              <a:t>EN CLAVE DE </a:t>
            </a:r>
          </a:p>
          <a:p>
            <a:pPr algn="ctr"/>
            <a:r>
              <a:rPr lang="es-CL" sz="5400" b="1" dirty="0" smtClean="0">
                <a:solidFill>
                  <a:schemeClr val="bg1"/>
                </a:solidFill>
              </a:rPr>
              <a:t>ACCION SOCIAL</a:t>
            </a:r>
            <a:endParaRPr lang="es-CL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/>
          </p:cNvSpPr>
          <p:nvPr/>
        </p:nvSpPr>
        <p:spPr bwMode="auto">
          <a:xfrm>
            <a:off x="1692275" y="1341438"/>
            <a:ext cx="6823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LIMPIEZA DE RECINTOS ERIAZOS.</a:t>
            </a:r>
            <a:endParaRPr lang="es-CL" sz="16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Felix Titling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s-CL" sz="1600" dirty="0">
              <a:effectLst>
                <a:outerShdw blurRad="38100" dist="38100" dir="2700000" algn="tl">
                  <a:srgbClr val="FFFFFF"/>
                </a:outerShdw>
              </a:effectLst>
              <a:latin typeface="Felix Titling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s-CL" sz="1600" dirty="0">
              <a:effectLst>
                <a:outerShdw blurRad="38100" dist="38100" dir="2700000" algn="tl">
                  <a:srgbClr val="FFFFFF"/>
                </a:outerShdw>
              </a:effectLst>
              <a:latin typeface="Felix Titling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27088" y="549275"/>
            <a:ext cx="22717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400" b="1" dirty="0">
                <a:solidFill>
                  <a:schemeClr val="bg1"/>
                </a:solidFill>
                <a:latin typeface="Helvetica"/>
                <a:cs typeface="Helvetica"/>
              </a:rPr>
              <a:t>ACTIVIDADES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2274" y="2009775"/>
            <a:ext cx="5832053" cy="33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s-MX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PREPARACION </a:t>
            </a:r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DE ÁREAS </a:t>
            </a:r>
            <a:r>
              <a:rPr lang="es-MX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VERDES Y REFORESTACIÓN</a:t>
            </a:r>
            <a:endParaRPr lang="es-MX" sz="16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Felix Titling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2275" y="2636838"/>
            <a:ext cx="4572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TRABAJO DE ASISTENCIA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2275" y="3213100"/>
            <a:ext cx="4572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TRABAJO COMO MURALISTA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92275" y="3799681"/>
            <a:ext cx="4572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ACOMPAÑAMIENTO Y ANIMACIÓN GRUPAL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92274" y="4364832"/>
            <a:ext cx="6192093" cy="33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TRABAJO COMO MAESTRO </a:t>
            </a:r>
            <a:r>
              <a:rPr lang="es-MX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PINTOR Y CONSTRUCTOR </a:t>
            </a:r>
            <a:endParaRPr lang="es-MX" sz="16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Felix Titling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2274" y="5019677"/>
            <a:ext cx="6192838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Felix Titling" charset="0"/>
                <a:cs typeface="+mn-cs"/>
              </a:rPr>
              <a:t>ACOMPAÑAMIENTO MUSICAL  Y ARTISTICO:  GRUPO MÓVIL</a:t>
            </a:r>
          </a:p>
        </p:txBody>
      </p:sp>
    </p:spTree>
    <p:extLst>
      <p:ext uri="{BB962C8B-B14F-4D97-AF65-F5344CB8AC3E}">
        <p14:creationId xmlns:p14="http://schemas.microsoft.com/office/powerpoint/2010/main" val="39342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14:shred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124075" y="333375"/>
            <a:ext cx="597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T </a:t>
            </a:r>
            <a:r>
              <a:rPr lang="es-ES" sz="3600" b="1" dirty="0">
                <a:solidFill>
                  <a:schemeClr val="bg1"/>
                </a:solidFill>
                <a:latin typeface="Helvetica"/>
                <a:cs typeface="Helvetica"/>
              </a:rPr>
              <a:t>A R E A S …</a:t>
            </a:r>
          </a:p>
        </p:txBody>
      </p:sp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7" y="3092458"/>
            <a:ext cx="2066544" cy="2877312"/>
          </a:xfrm>
          <a:prstGeom prst="rect">
            <a:avLst/>
          </a:prstGeom>
        </p:spPr>
      </p:pic>
      <p:pic>
        <p:nvPicPr>
          <p:cNvPr id="3" name="Imagen 2" descr="Sin títul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05" y="1670098"/>
            <a:ext cx="3720904" cy="27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339975" y="404813"/>
            <a:ext cx="63357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3600" b="1" dirty="0">
                <a:solidFill>
                  <a:schemeClr val="bg1"/>
                </a:solidFill>
                <a:latin typeface="Helvetica"/>
                <a:cs typeface="Helvetica"/>
              </a:rPr>
              <a:t>ASEO Y JARDINES</a:t>
            </a:r>
          </a:p>
        </p:txBody>
      </p:sp>
      <p:pic>
        <p:nvPicPr>
          <p:cNvPr id="3" name="Imagen 2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5260848" cy="50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0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Inverted="1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067175" y="404813"/>
            <a:ext cx="46815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3600" b="1" dirty="0">
                <a:solidFill>
                  <a:schemeClr val="bg1"/>
                </a:solidFill>
                <a:latin typeface="Helvetica"/>
                <a:cs typeface="Helvetica"/>
              </a:rPr>
              <a:t>ACOMPAÑAMIENTO</a:t>
            </a:r>
          </a:p>
        </p:txBody>
      </p:sp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88840"/>
            <a:ext cx="5943600" cy="28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Inverted="1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258888" y="260350"/>
            <a:ext cx="3178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600" b="1" dirty="0">
                <a:solidFill>
                  <a:schemeClr val="bg1"/>
                </a:solidFill>
                <a:latin typeface="Helvetica"/>
                <a:cs typeface="Helvetica"/>
              </a:rPr>
              <a:t>MURALISTAS</a:t>
            </a:r>
          </a:p>
        </p:txBody>
      </p:sp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8" y="1242327"/>
            <a:ext cx="4492752" cy="47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Inverted="1"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68313" y="836613"/>
            <a:ext cx="820737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2300" b="1" dirty="0">
                <a:solidFill>
                  <a:srgbClr val="8D901C"/>
                </a:solidFill>
                <a:latin typeface="Helvetica"/>
                <a:cs typeface="Helvetica"/>
              </a:rPr>
              <a:t>EDUCANDO PARA EL SERVICIO,  LA JUSTICIA Y LA PAZ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58703" y="3448097"/>
            <a:ext cx="7489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ENSEÑANZA MEDIA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458703" y="4902010"/>
            <a:ext cx="3455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RECTORÍA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77549" y="5399962"/>
            <a:ext cx="56610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CENTRO GENERAL DE PADRES Y APODERADOS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58703" y="4429578"/>
            <a:ext cx="5473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C.A.L.P. CENTRO DE ALUMNOS</a:t>
            </a:r>
          </a:p>
        </p:txBody>
      </p:sp>
      <p:sp>
        <p:nvSpPr>
          <p:cNvPr id="14343" name="Picture 11" descr="100_3752"/>
          <p:cNvSpPr>
            <a:spLocks noChangeAspect="1" noChangeArrowheads="1"/>
          </p:cNvSpPr>
          <p:nvPr/>
        </p:nvSpPr>
        <p:spPr bwMode="auto">
          <a:xfrm>
            <a:off x="-38649" y="1790133"/>
            <a:ext cx="19431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5" name="Picture 13" descr="100_3787"/>
          <p:cNvSpPr>
            <a:spLocks noChangeAspect="1" noChangeArrowheads="1"/>
          </p:cNvSpPr>
          <p:nvPr/>
        </p:nvSpPr>
        <p:spPr bwMode="auto">
          <a:xfrm>
            <a:off x="4573588" y="1916113"/>
            <a:ext cx="18002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458703" y="3998415"/>
            <a:ext cx="6553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EDUCACION BÁSICA Y PREBÁSICA</a:t>
            </a:r>
          </a:p>
        </p:txBody>
      </p:sp>
      <p:pic>
        <p:nvPicPr>
          <p:cNvPr id="3" name="Imagen 2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6832"/>
            <a:ext cx="2109216" cy="3895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40967" grpId="0"/>
      <p:bldP spid="40968" grpId="0"/>
      <p:bldP spid="40969" grpId="0"/>
      <p:bldP spid="409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987675" y="333375"/>
            <a:ext cx="5688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3600" b="1" dirty="0">
                <a:solidFill>
                  <a:schemeClr val="bg1"/>
                </a:solidFill>
                <a:latin typeface="Helvetica"/>
                <a:cs typeface="Helvetica"/>
              </a:rPr>
              <a:t>MÚSICA: GRUPO MÓVIL</a:t>
            </a:r>
          </a:p>
        </p:txBody>
      </p:sp>
      <p:pic>
        <p:nvPicPr>
          <p:cNvPr id="3" name="Imagen 2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68760"/>
            <a:ext cx="4248912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Inverted="1"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/>
          </p:cNvSpPr>
          <p:nvPr/>
        </p:nvSpPr>
        <p:spPr bwMode="auto">
          <a:xfrm>
            <a:off x="672464" y="656034"/>
            <a:ext cx="75438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defRPr/>
            </a:pPr>
            <a:r>
              <a:rPr lang="es-C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REALIDADES QUE SE </a:t>
            </a:r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ATENDERÁN</a:t>
            </a:r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" name="2 Marcador de contenido"/>
          <p:cNvSpPr>
            <a:spLocks/>
          </p:cNvSpPr>
          <p:nvPr/>
        </p:nvSpPr>
        <p:spPr bwMode="auto">
          <a:xfrm>
            <a:off x="672464" y="1898042"/>
            <a:ext cx="7704658" cy="115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JARDÍNES </a:t>
            </a:r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INFANTILES Y 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SALAS CUNA</a:t>
            </a:r>
            <a:endParaRPr lang="es-CL" sz="2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92304" y="2981380"/>
            <a:ext cx="7704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 b="1" dirty="0">
                <a:solidFill>
                  <a:schemeClr val="bg1"/>
                </a:solidFill>
                <a:latin typeface="Helvetica"/>
                <a:cs typeface="Helvetica"/>
              </a:rPr>
              <a:t>HOGAR DE ACOGIDA SAN JOSÉ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84296" y="4166293"/>
            <a:ext cx="77048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 b="1" dirty="0">
                <a:solidFill>
                  <a:schemeClr val="bg1"/>
                </a:solidFill>
                <a:latin typeface="Helvetica"/>
                <a:cs typeface="Helvetica"/>
              </a:rPr>
              <a:t>CORPORACIÓN CULTIVA: REFORESTACIÓN</a:t>
            </a:r>
          </a:p>
        </p:txBody>
      </p:sp>
    </p:spTree>
    <p:extLst>
      <p:ext uri="{BB962C8B-B14F-4D97-AF65-F5344CB8AC3E}">
        <p14:creationId xmlns:p14="http://schemas.microsoft.com/office/powerpoint/2010/main" val="11625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14:shred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8" grpId="0"/>
      <p:bldP spid="61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187450" y="2749389"/>
            <a:ext cx="66246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CENTRO COANIQUEN PUDAHUEL  </a:t>
            </a:r>
            <a:endParaRPr lang="es-CL" sz="2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1187450" y="3740150"/>
            <a:ext cx="66246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HOGAR DE DISCAPACIDAD MENTAL </a:t>
            </a:r>
            <a:endParaRPr lang="es-CL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Helvetica"/>
              <a:cs typeface="Helvetica"/>
            </a:endParaRPr>
          </a:p>
          <a:p>
            <a:pPr algn="just">
              <a:defRPr/>
            </a:pP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“</a:t>
            </a:r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SAN LUIS DE GONZAGA” ROSTROS NUEVOS 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39750" y="549275"/>
            <a:ext cx="22320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 dirty="0">
                <a:solidFill>
                  <a:schemeClr val="bg1"/>
                </a:solidFill>
                <a:latin typeface="Helvetica"/>
                <a:cs typeface="Helvetica"/>
              </a:rPr>
              <a:t>MÁS. . 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87450" y="1388443"/>
            <a:ext cx="66246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VILLA DE ANCIANOS “PADRE HURTADO”</a:t>
            </a:r>
          </a:p>
          <a:p>
            <a:pPr algn="just">
              <a:defRPr/>
            </a:pPr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P. 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A.C</a:t>
            </a:r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8897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059113" y="3806825"/>
            <a:ext cx="532923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4400" b="1" dirty="0">
                <a:solidFill>
                  <a:srgbClr val="8D901C"/>
                </a:solidFill>
                <a:latin typeface="Helvetica"/>
                <a:cs typeface="Helvetica"/>
              </a:rPr>
              <a:t>FINALMENTE...</a:t>
            </a:r>
          </a:p>
        </p:txBody>
      </p:sp>
    </p:spTree>
    <p:extLst>
      <p:ext uri="{BB962C8B-B14F-4D97-AF65-F5344CB8AC3E}">
        <p14:creationId xmlns:p14="http://schemas.microsoft.com/office/powerpoint/2010/main" val="1733493889"/>
      </p:ext>
    </p:extLst>
  </p:cSld>
  <p:clrMapOvr>
    <a:masterClrMapping/>
  </p:clrMapOvr>
  <p:transition xmlns:p14="http://schemas.microsoft.com/office/powerpoint/2010/main" spd="slow" advClick="0" advTm="3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8558784" cy="3249168"/>
          </a:xfrm>
          <a:prstGeom prst="rect">
            <a:avLst/>
          </a:prstGeom>
        </p:spPr>
      </p:pic>
      <p:pic>
        <p:nvPicPr>
          <p:cNvPr id="3" name="Imagen 2" descr="Sin títu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52" y="619069"/>
            <a:ext cx="1834896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67424"/>
      </p:ext>
    </p:extLst>
  </p:cSld>
  <p:clrMapOvr>
    <a:masterClrMapping/>
  </p:clrMapOvr>
  <p:transition xmlns:p14="http://schemas.microsoft.com/office/powerpoint/2010/main" spd="slow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8243888" y="4437063"/>
            <a:ext cx="431800" cy="36036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Helvetica"/>
              <a:cs typeface="Helvetica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003800" y="4725988"/>
            <a:ext cx="647700" cy="6477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Helvetica"/>
              <a:cs typeface="Helvetica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659563" y="5516563"/>
            <a:ext cx="212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4000" b="1" dirty="0">
                <a:solidFill>
                  <a:srgbClr val="8D901C"/>
                </a:solidFill>
                <a:latin typeface="Helvetica"/>
                <a:cs typeface="Helvetica"/>
              </a:rPr>
              <a:t>FIN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50825" y="5661025"/>
            <a:ext cx="33131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ALBERTO HURTADO   S. J.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50825" y="4868863"/>
            <a:ext cx="54022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“HAY MUCHO MÁS ALEGRÍA </a:t>
            </a:r>
          </a:p>
          <a:p>
            <a:pPr>
              <a:defRPr/>
            </a:pP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EN EL DAR QUE EN EL RECIBIR”.</a:t>
            </a:r>
          </a:p>
        </p:txBody>
      </p:sp>
      <p:pic>
        <p:nvPicPr>
          <p:cNvPr id="2" name="Imagen 1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6672"/>
            <a:ext cx="2824738" cy="48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7" grpId="0"/>
      <p:bldP spid="143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195513" y="2406323"/>
            <a:ext cx="51847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s-ES" sz="2000" dirty="0">
                <a:solidFill>
                  <a:schemeClr val="bg1"/>
                </a:solidFill>
                <a:latin typeface="Felix Titling" panose="04060505060202020A04" pitchFamily="82" charset="0"/>
                <a:cs typeface="Helvetica"/>
              </a:rPr>
              <a:t>ESTE PROYECTO SURGE DE LA NECESIDAD DE DAR RESPUESTA CONCRETA A UNA REALIDAD RECONOCIDA DE FALTA DE EQUIDAD Y JUSTICIA MATERIALIZADA EN MUCHOS FRENTES DE NUESTRA SOCIEDAD.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55650" y="836613"/>
            <a:ext cx="75723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s-MX" dirty="0">
                <a:solidFill>
                  <a:schemeClr val="bg1"/>
                </a:solidFill>
                <a:latin typeface="Helvetica"/>
                <a:cs typeface="Helvetica"/>
              </a:rPr>
              <a:t>TOMANDO COMO ANTECEDENTE LOS VALORES FUNDACIONALES DEL IMLP COMO COLEGIO DE IGLESIA Y MARIANISTA.</a:t>
            </a:r>
          </a:p>
        </p:txBody>
      </p:sp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755650" y="1979613"/>
            <a:ext cx="756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>
                <a:solidFill>
                  <a:schemeClr val="bg1"/>
                </a:solidFill>
                <a:latin typeface="Helvetica" charset="0"/>
                <a:cs typeface="Helvetica" charset="0"/>
              </a:rPr>
              <a:t>LA DINÁMICA Y JUSTA INQUIETUD DEL ALUMNADO.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755650" y="2843213"/>
            <a:ext cx="756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>
                <a:solidFill>
                  <a:schemeClr val="bg1"/>
                </a:solidFill>
                <a:latin typeface="Helvetica" charset="0"/>
                <a:cs typeface="Helvetica" charset="0"/>
              </a:rPr>
              <a:t>LA POSIBILIDAD DE UNA ACCIÓN QUE REFUERCE LAS ACTITUDES Y LA VOCACIÓN.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755650" y="3995738"/>
            <a:ext cx="7561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  <a:latin typeface="Helvetica" charset="0"/>
                <a:cs typeface="Helvetica" charset="0"/>
              </a:rPr>
              <a:t>LA EXITOSA EXPERIENCIA DE LOS </a:t>
            </a:r>
            <a:r>
              <a:rPr lang="es-MX" dirty="0" smtClean="0">
                <a:solidFill>
                  <a:schemeClr val="bg1"/>
                </a:solidFill>
                <a:latin typeface="Helvetica" charset="0"/>
                <a:cs typeface="Helvetica" charset="0"/>
              </a:rPr>
              <a:t>OCHO </a:t>
            </a:r>
            <a:r>
              <a:rPr lang="es-MX" dirty="0">
                <a:solidFill>
                  <a:schemeClr val="bg1"/>
                </a:solidFill>
                <a:latin typeface="Helvetica" charset="0"/>
                <a:cs typeface="Helvetica" charset="0"/>
              </a:rPr>
              <a:t>AÑOS ANTERIORES COMO ELEMENTO FORMADOR DE JÓVENES Y SU APORTE EN EL CLIMA ORGANIZACIONAL DE LA ENSEÑANZA MEDIA.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755650" y="5435600"/>
            <a:ext cx="3062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s-MX">
                <a:solidFill>
                  <a:schemeClr val="bg1"/>
                </a:solidFill>
                <a:latin typeface="Helvetica" charset="0"/>
                <a:cs typeface="Helvetica" charset="0"/>
              </a:rPr>
              <a:t>SE DESARROLLARÁ EL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4000">
        <p14:shred/>
      </p:transition>
    </mc:Choice>
    <mc:Fallback xmlns="">
      <p:transition xmlns:p14="http://schemas.microsoft.com/office/powerpoint/2010/main" spd="slow" advClick="0" advTm="1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16386" grpId="0"/>
      <p:bldP spid="16387" grpId="0"/>
      <p:bldP spid="16388" grpId="0"/>
      <p:bldP spid="163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258888" y="1628775"/>
            <a:ext cx="6264275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2900" b="1" dirty="0">
                <a:solidFill>
                  <a:schemeClr val="bg1"/>
                </a:solidFill>
                <a:latin typeface="Helvetica"/>
                <a:cs typeface="Helvetica"/>
              </a:rPr>
              <a:t>PROYECTO DE TRABAJO SOCIAL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795963" y="2636838"/>
            <a:ext cx="1727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5400" b="1" dirty="0" smtClean="0">
                <a:solidFill>
                  <a:srgbClr val="8D901C"/>
                </a:solidFill>
                <a:latin typeface="Helvetica"/>
                <a:cs typeface="Helvetica"/>
              </a:rPr>
              <a:t>2016</a:t>
            </a:r>
            <a:endParaRPr lang="es-ES" sz="5400" b="1" dirty="0">
              <a:solidFill>
                <a:srgbClr val="8D901C"/>
              </a:solidFill>
              <a:latin typeface="Helvetica"/>
              <a:cs typeface="Helvetica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003800" y="3500438"/>
            <a:ext cx="2519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09 </a:t>
            </a:r>
            <a:r>
              <a:rPr lang="es-ES" sz="2000" b="1" dirty="0">
                <a:solidFill>
                  <a:schemeClr val="bg1"/>
                </a:solidFill>
                <a:latin typeface="Helvetica"/>
                <a:cs typeface="Helvetica"/>
              </a:rPr>
              <a:t>Y </a:t>
            </a:r>
            <a:r>
              <a:rPr lang="es-E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10 </a:t>
            </a:r>
            <a:r>
              <a:rPr lang="es-ES" sz="2000" b="1" dirty="0">
                <a:solidFill>
                  <a:schemeClr val="bg1"/>
                </a:solidFill>
                <a:latin typeface="Helvetica"/>
                <a:cs typeface="Helvetica"/>
              </a:rPr>
              <a:t>DE JUNIO</a:t>
            </a:r>
          </a:p>
        </p:txBody>
      </p:sp>
      <p:pic>
        <p:nvPicPr>
          <p:cNvPr id="5" name="Imagen 4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77072"/>
            <a:ext cx="2151888" cy="2023872"/>
          </a:xfrm>
          <a:prstGeom prst="rect">
            <a:avLst/>
          </a:prstGeom>
        </p:spPr>
      </p:pic>
      <p:pic>
        <p:nvPicPr>
          <p:cNvPr id="6" name="Imagen 5" descr="Sin títul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77072"/>
            <a:ext cx="2151888" cy="2011680"/>
          </a:xfrm>
          <a:prstGeom prst="rect">
            <a:avLst/>
          </a:prstGeom>
        </p:spPr>
      </p:pic>
      <p:pic>
        <p:nvPicPr>
          <p:cNvPr id="7" name="Imagen 6" descr="Sin título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7072"/>
            <a:ext cx="2005584" cy="2005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827088" y="1998663"/>
            <a:ext cx="7345362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s-MX" sz="2000" dirty="0">
                <a:solidFill>
                  <a:schemeClr val="bg1"/>
                </a:solidFill>
                <a:latin typeface="Helvetica"/>
                <a:cs typeface="Helvetica"/>
              </a:rPr>
              <a:t>APORTAR EN LA EDUCACIÓN SOCIAL DE NUESTROS JÓVENES CON TRABAJOS EN LA REALIDAD CONCRETA A TRAVES DEL ACOMPAÑAMIENTO, EL DISCERNIMIENTO Y LA PRACTICA CURRICULAR CON ACENTO EN LO TESTIMONIAL Y VALÓRICO.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827088" y="549275"/>
            <a:ext cx="4049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400" b="1" dirty="0" smtClean="0">
                <a:solidFill>
                  <a:schemeClr val="bg1"/>
                </a:solidFill>
                <a:latin typeface="Helvetica"/>
                <a:cs typeface="Helvetica"/>
              </a:rPr>
              <a:t>OBJETIVOS GENERALES:</a:t>
            </a:r>
            <a:endParaRPr lang="es-ES" sz="2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827088" y="4581525"/>
            <a:ext cx="73453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MX" sz="2000" dirty="0">
                <a:solidFill>
                  <a:schemeClr val="bg1"/>
                </a:solidFill>
                <a:latin typeface="Helvetica"/>
                <a:cs typeface="Helvetica"/>
              </a:rPr>
              <a:t>AYUDAR A GENERAR EN LOS Y LAS JÓVENES  UN PROYECTO DE VIDA DESDE UNA  COSMOVISIÓN CRISTIANA.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>
        <p14:shred/>
      </p:transition>
    </mc:Choice>
    <mc:Fallback xmlns="">
      <p:transition xmlns:p14="http://schemas.microsoft.com/office/powerpoint/2010/main" spd="slow" advClick="0" advTm="11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827088" y="549275"/>
            <a:ext cx="4203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400" b="1" dirty="0">
                <a:solidFill>
                  <a:schemeClr val="bg1"/>
                </a:solidFill>
                <a:latin typeface="Helvetica"/>
                <a:cs typeface="Helvetica"/>
              </a:rPr>
              <a:t>OBJETIVOS ESPECÍFICOS:</a:t>
            </a:r>
          </a:p>
        </p:txBody>
      </p:sp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827088" y="2144713"/>
            <a:ext cx="7345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s-MX" sz="2000">
                <a:solidFill>
                  <a:schemeClr val="bg1"/>
                </a:solidFill>
                <a:latin typeface="Helvetica" charset="0"/>
                <a:cs typeface="Helvetica" charset="0"/>
              </a:rPr>
              <a:t>INTEGRAR EL TRABAJO SOCIAL COMO UNA EXPERIENCIA DE COMPROMISO PERMANENTE.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804866" y="3297238"/>
            <a:ext cx="7345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sz="2000" dirty="0">
                <a:solidFill>
                  <a:schemeClr val="bg1"/>
                </a:solidFill>
                <a:latin typeface="Helvetica" charset="0"/>
                <a:cs typeface="Helvetica" charset="0"/>
              </a:rPr>
              <a:t>COLABORAR CON EL PROCESO DE DISCERNIMIENTO VOCACIONAL DEL ALUMNO Y LA ALUMNA.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827088" y="1300163"/>
            <a:ext cx="734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s-MX" sz="2000">
                <a:solidFill>
                  <a:schemeClr val="bg1"/>
                </a:solidFill>
                <a:latin typeface="Helvetica" charset="0"/>
                <a:cs typeface="Helvetica" charset="0"/>
              </a:rPr>
              <a:t>TOMAR CONCIENCIA DE LA REALIDAD QUE VIVIMOS.</a:t>
            </a:r>
          </a:p>
        </p:txBody>
      </p:sp>
    </p:spTree>
    <p:extLst>
      <p:ext uri="{BB962C8B-B14F-4D97-AF65-F5344CB8AC3E}">
        <p14:creationId xmlns:p14="http://schemas.microsoft.com/office/powerpoint/2010/main" val="42385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xmlns:p14="http://schemas.microsoft.com/office/powerpoint/2010/main" spd="slow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0" grpId="0"/>
      <p:bldP spid="194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350" y="2851150"/>
            <a:ext cx="47879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EDUCAR EN SOLIDARIDAD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795963" y="549275"/>
            <a:ext cx="2952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2800" b="1" dirty="0">
                <a:solidFill>
                  <a:schemeClr val="bg1"/>
                </a:solidFill>
                <a:latin typeface="Helvetica"/>
                <a:cs typeface="Helvetica"/>
              </a:rPr>
              <a:t>MOTIVACIONES</a:t>
            </a:r>
          </a:p>
        </p:txBody>
      </p:sp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0" y="3355975"/>
            <a:ext cx="3671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es-ES" sz="1800" b="1">
                <a:solidFill>
                  <a:schemeClr val="bg1"/>
                </a:solidFill>
                <a:latin typeface="Helvetica" charset="0"/>
                <a:cs typeface="Helvetica" charset="0"/>
              </a:rPr>
              <a:t>PARA LA COMUNIDAD</a:t>
            </a: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0" y="3859213"/>
            <a:ext cx="5003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s-ES" b="1">
                <a:solidFill>
                  <a:schemeClr val="bg1"/>
                </a:solidFill>
                <a:latin typeface="Helvetica" charset="0"/>
                <a:cs typeface="Helvetica" charset="0"/>
              </a:rPr>
              <a:t>EN LA BÚSQUEDA DEL BIEN COMÚN</a:t>
            </a: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0" y="44354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s-ES" b="1">
                <a:solidFill>
                  <a:schemeClr val="bg1"/>
                </a:solidFill>
                <a:latin typeface="Helvetica" charset="0"/>
                <a:cs typeface="Helvetica" charset="0"/>
              </a:rPr>
              <a:t>DE UNA VIDA MÁS SENCILLA</a:t>
            </a: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0" y="4938713"/>
            <a:ext cx="518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s-ES" b="1">
                <a:solidFill>
                  <a:schemeClr val="bg1"/>
                </a:solidFill>
                <a:latin typeface="Helvetica" charset="0"/>
                <a:cs typeface="Helvetica" charset="0"/>
              </a:rPr>
              <a:t>EN CONTACTO CON EL QUE SUFRE</a:t>
            </a:r>
          </a:p>
        </p:txBody>
      </p:sp>
      <p:sp>
        <p:nvSpPr>
          <p:cNvPr id="20488" name="Rectangle 7"/>
          <p:cNvSpPr>
            <a:spLocks noChangeArrowheads="1"/>
          </p:cNvSpPr>
          <p:nvPr/>
        </p:nvSpPr>
        <p:spPr bwMode="auto">
          <a:xfrm>
            <a:off x="0" y="5445125"/>
            <a:ext cx="500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s-ES" b="1">
                <a:solidFill>
                  <a:schemeClr val="bg1"/>
                </a:solidFill>
                <a:latin typeface="Helvetica" charset="0"/>
                <a:cs typeface="Helvetica" charset="0"/>
              </a:rPr>
              <a:t>PARA LOGRAR LA ALEGRÍA PROFUNDA DEL DARSE</a:t>
            </a:r>
          </a:p>
        </p:txBody>
      </p:sp>
      <p:pic>
        <p:nvPicPr>
          <p:cNvPr id="3" name="Imagen 2" descr="Sin tí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96752"/>
            <a:ext cx="2705441" cy="49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14:shred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20484" grpId="0"/>
      <p:bldP spid="20485" grpId="0"/>
      <p:bldP spid="20486" grpId="0"/>
      <p:bldP spid="20487" grpId="0"/>
      <p:bldP spid="204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187450" y="1835150"/>
            <a:ext cx="5511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"/>
                <a:cs typeface="Helvetica"/>
              </a:rPr>
              <a:t>VER A CRISTO EN EL PRÓJIMO Y EN MÍ MISMO: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195513" y="2924175"/>
            <a:ext cx="48244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DESDE LA BÚSQUEDA DEL MÁS POBRE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7450" y="692150"/>
            <a:ext cx="4103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Helvetica"/>
                <a:cs typeface="Helvetica"/>
              </a:rPr>
              <a:t>…</a:t>
            </a:r>
            <a:r>
              <a:rPr lang="es-ES" sz="3200" b="1" dirty="0">
                <a:solidFill>
                  <a:schemeClr val="bg1"/>
                </a:solidFill>
                <a:latin typeface="Helvetica"/>
                <a:cs typeface="Helvetica"/>
              </a:rPr>
              <a:t>UN PROPÓSITO</a:t>
            </a:r>
          </a:p>
        </p:txBody>
      </p:sp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2195513" y="3563938"/>
            <a:ext cx="4897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Helvetica" charset="0"/>
                <a:cs typeface="Helvetica" charset="0"/>
              </a:rPr>
              <a:t>DESDE EL SERVICIO DIARIO</a:t>
            </a: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2195513" y="42116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Helvetica" charset="0"/>
                <a:cs typeface="Helvetica" charset="0"/>
              </a:rPr>
              <a:t>DESDE LA FAMILIA Y LA COMUNIDAD</a:t>
            </a:r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2195513" y="4859338"/>
            <a:ext cx="541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Helvetica" charset="0"/>
                <a:cs typeface="Helvetica" charset="0"/>
              </a:rPr>
              <a:t>DESDE EL CONOCIMIENTO Y LA EXPERIENCIA</a:t>
            </a:r>
          </a:p>
        </p:txBody>
      </p:sp>
    </p:spTree>
    <p:extLst>
      <p:ext uri="{BB962C8B-B14F-4D97-AF65-F5344CB8AC3E}">
        <p14:creationId xmlns:p14="http://schemas.microsoft.com/office/powerpoint/2010/main" val="7156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14:shred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21508" grpId="0"/>
      <p:bldP spid="21509" grpId="0"/>
      <p:bldP spid="21510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567</Words>
  <Application>Microsoft Macintosh PowerPoint</Application>
  <PresentationFormat>Presentación en pantalla (4:3)</PresentationFormat>
  <Paragraphs>78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Jato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Casa</dc:creator>
  <cp:lastModifiedBy>Maca Ojeda</cp:lastModifiedBy>
  <cp:revision>128</cp:revision>
  <dcterms:created xsi:type="dcterms:W3CDTF">2009-05-13T01:19:48Z</dcterms:created>
  <dcterms:modified xsi:type="dcterms:W3CDTF">2016-05-23T14:15:31Z</dcterms:modified>
</cp:coreProperties>
</file>